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1.svg" ContentType="image/svg+xml"/>
  <Override PartName="/ppt/media/image2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  <p:sldMasterId id="2147483671" r:id="rId4"/>
    <p:sldMasterId id="2147483675" r:id="rId5"/>
  </p:sldMasterIdLst>
  <p:notesMasterIdLst>
    <p:notesMasterId r:id="rId8"/>
  </p:notesMasterIdLst>
  <p:sldIdLst>
    <p:sldId id="272" r:id="rId6"/>
    <p:sldId id="301" r:id="rId7"/>
    <p:sldId id="271" r:id="rId9"/>
    <p:sldId id="267" r:id="rId10"/>
    <p:sldId id="281" r:id="rId11"/>
    <p:sldId id="303" r:id="rId12"/>
    <p:sldId id="355" r:id="rId13"/>
    <p:sldId id="356" r:id="rId14"/>
    <p:sldId id="299" r:id="rId15"/>
    <p:sldId id="292" r:id="rId16"/>
    <p:sldId id="261" r:id="rId17"/>
    <p:sldId id="364" r:id="rId18"/>
    <p:sldId id="289" r:id="rId19"/>
    <p:sldId id="298" r:id="rId20"/>
  </p:sldIdLst>
  <p:sldSz cx="9144000" cy="5143500" type="screen16x9"/>
  <p:notesSz cx="10234295" cy="7103745"/>
  <p:custDataLst>
    <p:tags r:id="rId24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05D8C"/>
    <a:srgbClr val="F29A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 autoAdjust="0"/>
  </p:normalViewPr>
  <p:slideViewPr>
    <p:cSldViewPr snapToGrid="0">
      <p:cViewPr varScale="1">
        <p:scale>
          <a:sx n="80" d="100"/>
          <a:sy n="80" d="100"/>
        </p:scale>
        <p:origin x="52" y="812"/>
      </p:cViewPr>
      <p:guideLst>
        <p:guide orient="horz" pos="160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4" Type="http://schemas.openxmlformats.org/officeDocument/2006/relationships/tags" Target="tags/tag3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5475" cy="355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550" y="0"/>
            <a:ext cx="4435475" cy="355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41387-9158-44C5-8FD1-5710E9A6BA4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4500" y="887413"/>
            <a:ext cx="4265613" cy="23987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938" y="3419475"/>
            <a:ext cx="8186737" cy="27971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8463"/>
            <a:ext cx="4435475" cy="355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550" y="6748463"/>
            <a:ext cx="4435475" cy="355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579ABF-5323-4DE7-B32B-BE4E647AE85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5F78319-91D7-4CDC-881F-FFA41A0B61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5F78319-91D7-4CDC-881F-FFA41A0B61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5F78319-91D7-4CDC-881F-FFA41A0B61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9D8C1F30-4A1D-44B7-9CB1-293E79DCD54D}" type="slidenum">
              <a:rPr lang="zh-CN" altLang="en-US">
                <a:solidFill>
                  <a:srgbClr val="000000"/>
                </a:solidFill>
              </a:rPr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5F78319-91D7-4CDC-881F-FFA41A0B61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78319-91D7-4CDC-881F-FFA41A0B61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307D81-2896-4D47-B439-B5CE8024D2E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92"/>
            <a:ext cx="7886700" cy="435964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2C7BDA-245C-40BE-B612-01B07BC2039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6A29C7-B2DA-446A-9BF6-6AACA76BFD8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E4A949-DCE0-438C-9CBB-32C3A1F94EF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72E95E-3BCE-4418-ACDB-1C18599AA67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0554D9-CF27-4022-A944-FFBEEC362DA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6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6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497126-F1B7-4E39-AD91-DF32316310F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7B29A0-1DE2-46B1-A795-FBF4EE184E9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69691D-6F9C-4A67-B5F4-021C62F5C72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8035" indent="0">
              <a:buNone/>
              <a:defRPr sz="1050"/>
            </a:lvl7pPr>
            <a:lvl8pPr marL="2400935" indent="0">
              <a:buNone/>
              <a:defRPr sz="1050"/>
            </a:lvl8pPr>
            <a:lvl9pPr marL="2743835" indent="0">
              <a:buNone/>
              <a:defRPr sz="105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702DD9-EA6E-4305-BDC4-C31E9FCDD1E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2C9180-7DB6-4C86-84D0-6597AB98DD2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405098-8F21-4A71-BD92-79EAD641AE7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92"/>
            <a:ext cx="7886700" cy="435964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1227003-63CF-4FB5-B78D-3537CAC50C3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zh-CN" altLang="en-US" sz="1425">
              <a:solidFill>
                <a:srgbClr val="FFFFFF"/>
              </a:solidFill>
              <a:latin typeface="Calibri" panose="020F0502020204030204"/>
              <a:ea typeface="微软雅黑 Light" panose="020B0502040204020203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CE5D5E-4186-4C6D-8A6E-AA3AB964131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834976-75CC-4056-84C5-519237F2D67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BC2742-9A0C-4168-B732-7DB949261B0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9019BC-70D0-45A5-96C8-18F44F004A3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47AAAC-CBD0-4E0A-9F12-E9B1310A0C2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C6C174-5663-40B2-99DF-B3E2A8D9FD3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6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6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C0DCFE-3506-47A9-9B2B-83A76F51A9B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0C98A6-062F-4D4C-AB1E-F3E6BFABB8C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757EF6-2DC7-4F2A-B12E-052D52AE92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8035" indent="0">
              <a:buNone/>
              <a:defRPr sz="1050"/>
            </a:lvl7pPr>
            <a:lvl8pPr marL="2400935" indent="0">
              <a:buNone/>
              <a:defRPr sz="1050"/>
            </a:lvl8pPr>
            <a:lvl9pPr marL="2743835" indent="0">
              <a:buNone/>
              <a:defRPr sz="105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ED3C47-3A23-4A5D-AE6C-3EF5EB79DE8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FB718B-F5F0-439F-A551-58922D7D79F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4" Type="http://schemas.openxmlformats.org/officeDocument/2006/relationships/theme" Target="../theme/theme3.xml"/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2" Type="http://schemas.openxmlformats.org/officeDocument/2006/relationships/theme" Target="../theme/theme4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628650" y="1370013"/>
            <a:ext cx="7886700" cy="32639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850"/>
            <a:ext cx="20574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defRPr sz="900" noProof="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850"/>
            <a:ext cx="30861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defRPr sz="9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850"/>
            <a:ext cx="20574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defRPr sz="900" noProof="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9539008A-E669-4AA8-B12D-C802FD83ED2C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628650" y="1370013"/>
            <a:ext cx="7886700" cy="32639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850"/>
            <a:ext cx="20574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defRPr sz="900" noProof="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82F288E0-7875-42C4-84C8-98DBBD3BF4D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850"/>
            <a:ext cx="30861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defRPr sz="9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850"/>
            <a:ext cx="20574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defRPr sz="900" noProof="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C5FFA413-3217-4E93-BE5C-D4E66B7C7463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76" tIns="34289" rIns="68576" bIns="34289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07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76" tIns="34289" rIns="68576" bIns="34289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 eaLnBrk="1" hangingPunct="1">
              <a:buFont typeface="Arial" panose="020B0604020202020204" pitchFamily="34" charset="0"/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3741B76-7526-46EC-B15B-D2ECE03EFF0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 eaLnBrk="1" hangingPunct="1">
              <a:buFont typeface="Arial" panose="020B0604020202020204" pitchFamily="34" charset="0"/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68576" tIns="34289" rIns="68576" bIns="34289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9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8A937B0-F0DE-49C2-BCFD-00F7CA7EA8D3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txStyles>
    <p:titleStyle>
      <a:lvl1pPr algn="l" defTabSz="6845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45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defTabSz="6845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defTabSz="6845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defTabSz="6845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defTabSz="68453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defTabSz="68453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defTabSz="68453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defTabSz="68453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70180" indent="-170180" algn="l" defTabSz="68453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3080" indent="-170180" algn="l" defTabSz="68453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5980" indent="-170180" algn="l" defTabSz="68453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98880" indent="-170180" algn="l" defTabSz="68453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1780" indent="-170180" algn="l" defTabSz="68453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BC741-4C84-43F9-BC64-783F57AB76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89AFD-9CAA-45F4-B286-641CAE3C3B0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6.xml"/><Relationship Id="rId2" Type="http://schemas.openxmlformats.org/officeDocument/2006/relationships/image" Target="../media/image19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2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3.xml"/><Relationship Id="rId3" Type="http://schemas.openxmlformats.org/officeDocument/2006/relationships/image" Target="../media/image25.png"/><Relationship Id="rId2" Type="http://schemas.openxmlformats.org/officeDocument/2006/relationships/tags" Target="../tags/tag2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6.xml"/><Relationship Id="rId3" Type="http://schemas.openxmlformats.org/officeDocument/2006/relationships/image" Target="../media/image5.png"/><Relationship Id="rId2" Type="http://schemas.openxmlformats.org/officeDocument/2006/relationships/tags" Target="../tags/tag1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6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6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文本框 6"/>
          <p:cNvSpPr txBox="1">
            <a:spLocks noChangeArrowheads="1"/>
          </p:cNvSpPr>
          <p:nvPr/>
        </p:nvSpPr>
        <p:spPr bwMode="auto">
          <a:xfrm>
            <a:off x="4037996" y="1851679"/>
            <a:ext cx="4364037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智能冰箱项目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9"/>
          <p:cNvSpPr txBox="1">
            <a:spLocks noChangeArrowheads="1"/>
          </p:cNvSpPr>
          <p:nvPr/>
        </p:nvSpPr>
        <p:spPr bwMode="auto">
          <a:xfrm>
            <a:off x="5030736" y="2589085"/>
            <a:ext cx="3298907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韩冬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32309184 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025" y="403507"/>
            <a:ext cx="2658148" cy="877976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9144000" cy="662697"/>
            <a:chOff x="-2893" y="0"/>
            <a:chExt cx="9144000" cy="66269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93" y="0"/>
              <a:ext cx="9144000" cy="662697"/>
            </a:xfrm>
            <a:prstGeom prst="rect">
              <a:avLst/>
            </a:prstGeom>
          </p:spPr>
        </p:pic>
        <p:sp>
          <p:nvSpPr>
            <p:cNvPr id="7" name="文本框 2"/>
            <p:cNvSpPr txBox="1">
              <a:spLocks noChangeArrowheads="1"/>
            </p:cNvSpPr>
            <p:nvPr/>
          </p:nvSpPr>
          <p:spPr bwMode="auto">
            <a:xfrm>
              <a:off x="598169" y="133452"/>
              <a:ext cx="5695316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模型</a:t>
              </a: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结构</a:t>
              </a:r>
              <a:endParaRPr lang="zh-CN" altLang="en-US" sz="2000" b="1" dirty="0">
                <a:solidFill>
                  <a:srgbClr val="F29A7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590" y="1376680"/>
            <a:ext cx="4638675" cy="239077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08915" y="1647190"/>
            <a:ext cx="3688080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300"/>
              </a:spcBef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所有输入进模型的数据都被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resize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成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3*256*256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的格式，同时在模型的最开始添加了两层用于维度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转换。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2893" y="0"/>
            <a:ext cx="9144000" cy="662697"/>
            <a:chOff x="-2893" y="0"/>
            <a:chExt cx="9144000" cy="66269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93" y="0"/>
              <a:ext cx="9144000" cy="662697"/>
            </a:xfrm>
            <a:prstGeom prst="rect">
              <a:avLst/>
            </a:prstGeom>
          </p:spPr>
        </p:pic>
        <p:sp>
          <p:nvSpPr>
            <p:cNvPr id="6" name="文本框 2"/>
            <p:cNvSpPr txBox="1">
              <a:spLocks noChangeArrowheads="1"/>
            </p:cNvSpPr>
            <p:nvPr/>
          </p:nvSpPr>
          <p:spPr bwMode="auto">
            <a:xfrm>
              <a:off x="598169" y="133452"/>
              <a:ext cx="5695316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buFont typeface="Arial" panose="020B0604020202020204" pitchFamily="34" charset="0"/>
                <a:buNone/>
              </a:pPr>
              <a:r>
                <a:rPr lang="en-US" altLang="zh-CN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3.</a:t>
              </a: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一级标题</a:t>
              </a:r>
              <a:endParaRPr lang="zh-CN" altLang="en-US" sz="2000" b="1" dirty="0">
                <a:solidFill>
                  <a:srgbClr val="F29A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79730" y="1000760"/>
            <a:ext cx="221170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epoch=80</a:t>
            </a:r>
            <a:endParaRPr lang="en-US" altLang="zh-CN"/>
          </a:p>
          <a:p>
            <a:pPr algn="l"/>
            <a:r>
              <a:rPr lang="en-US" altLang="zh-CN"/>
              <a:t>learning_rating = 0.01</a:t>
            </a:r>
            <a:endParaRPr lang="en-US" altLang="zh-CN"/>
          </a:p>
          <a:p>
            <a:pPr algn="l"/>
            <a:r>
              <a:rPr lang="en-US" altLang="zh-CN"/>
              <a:t>optimizer=A</a:t>
            </a:r>
            <a:r>
              <a:rPr lang="en-US" altLang="zh-CN"/>
              <a:t>dam</a:t>
            </a:r>
            <a:endParaRPr lang="en-US" altLang="zh-CN"/>
          </a:p>
          <a:p>
            <a:pPr algn="l"/>
            <a:r>
              <a:rPr lang="en-US" altLang="zh-CN"/>
              <a:t>batch_size=128</a:t>
            </a:r>
            <a:endParaRPr lang="en-US" altLang="zh-CN"/>
          </a:p>
        </p:txBody>
      </p:sp>
      <p:pic>
        <p:nvPicPr>
          <p:cNvPr id="8" name="图片 7" descr="test_acc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7790" y="3027045"/>
            <a:ext cx="3143250" cy="1905000"/>
          </a:xfrm>
          <a:prstGeom prst="rect">
            <a:avLst/>
          </a:prstGeom>
        </p:spPr>
      </p:pic>
      <p:pic>
        <p:nvPicPr>
          <p:cNvPr id="9" name="图片 8" descr="test_loss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29530" y="708660"/>
            <a:ext cx="3143250" cy="1905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029960" y="4743450"/>
            <a:ext cx="13423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test_set_acc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6630670" y="2519045"/>
            <a:ext cx="5353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loss</a:t>
            </a:r>
            <a:endParaRPr lang="en-US" altLang="zh-CN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265" y="2249170"/>
            <a:ext cx="3274060" cy="258127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1"/>
          <p:cNvSpPr txBox="1">
            <a:spLocks noChangeArrowheads="1"/>
          </p:cNvSpPr>
          <p:nvPr/>
        </p:nvSpPr>
        <p:spPr bwMode="auto">
          <a:xfrm>
            <a:off x="6365875" y="2246685"/>
            <a:ext cx="2101850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hangingPunc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015D8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flask</a:t>
            </a:r>
            <a:r>
              <a:rPr lang="zh-CN" altLang="en-US" sz="2000" b="1" dirty="0">
                <a:solidFill>
                  <a:srgbClr val="015D8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网页</a:t>
            </a:r>
            <a:endParaRPr lang="zh-CN" altLang="en-US" sz="2000" b="1" dirty="0">
              <a:solidFill>
                <a:srgbClr val="015D8C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grpSp>
        <p:nvGrpSpPr>
          <p:cNvPr id="19459" name="组合 12"/>
          <p:cNvGrpSpPr/>
          <p:nvPr/>
        </p:nvGrpSpPr>
        <p:grpSpPr bwMode="auto">
          <a:xfrm>
            <a:off x="5678488" y="2246313"/>
            <a:ext cx="541337" cy="963295"/>
            <a:chOff x="9234" y="4827"/>
            <a:chExt cx="853" cy="1517"/>
          </a:xfrm>
        </p:grpSpPr>
        <p:sp>
          <p:nvSpPr>
            <p:cNvPr id="7" name="椭圆 6"/>
            <p:cNvSpPr/>
            <p:nvPr/>
          </p:nvSpPr>
          <p:spPr>
            <a:xfrm>
              <a:off x="9317" y="4909"/>
              <a:ext cx="688" cy="690"/>
            </a:xfrm>
            <a:prstGeom prst="ellipse">
              <a:avLst/>
            </a:prstGeom>
            <a:solidFill>
              <a:srgbClr val="015D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noProof="1"/>
            </a:p>
          </p:txBody>
        </p:sp>
        <p:sp>
          <p:nvSpPr>
            <p:cNvPr id="9" name="椭圆 8"/>
            <p:cNvSpPr/>
            <p:nvPr/>
          </p:nvSpPr>
          <p:spPr>
            <a:xfrm>
              <a:off x="9234" y="4827"/>
              <a:ext cx="853" cy="855"/>
            </a:xfrm>
            <a:prstGeom prst="ellipse">
              <a:avLst/>
            </a:prstGeom>
            <a:noFill/>
            <a:ln>
              <a:solidFill>
                <a:srgbClr val="F29A76"/>
              </a:solidFill>
              <a:prstDash val="lgDashDot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29A76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noProof="1"/>
            </a:p>
          </p:txBody>
        </p:sp>
        <p:sp>
          <p:nvSpPr>
            <p:cNvPr id="19462" name="文本框 5"/>
            <p:cNvSpPr txBox="1">
              <a:spLocks noChangeArrowheads="1"/>
            </p:cNvSpPr>
            <p:nvPr/>
          </p:nvSpPr>
          <p:spPr bwMode="auto">
            <a:xfrm>
              <a:off x="9362" y="4843"/>
              <a:ext cx="673" cy="15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0" hangingPunct="0"/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en-US" altLang="zh-CN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eaLnBrk="0" hangingPunct="0"/>
              <a:endParaRPr lang="en-US" altLang="zh-CN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2893" y="0"/>
            <a:ext cx="9144000" cy="662697"/>
            <a:chOff x="-2893" y="0"/>
            <a:chExt cx="9144000" cy="66269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93" y="0"/>
              <a:ext cx="9144000" cy="662697"/>
            </a:xfrm>
            <a:prstGeom prst="rect">
              <a:avLst/>
            </a:prstGeom>
          </p:spPr>
        </p:pic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598169" y="133452"/>
              <a:ext cx="5695316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buFont typeface="Arial" panose="020B0604020202020204" pitchFamily="34" charset="0"/>
                <a:buNone/>
              </a:pPr>
              <a:r>
                <a:rPr lang="en-US" altLang="zh-CN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3.</a:t>
              </a: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一级标题</a:t>
              </a:r>
              <a:endParaRPr lang="zh-CN" altLang="en-US" sz="2000" b="1" dirty="0">
                <a:solidFill>
                  <a:srgbClr val="F29A7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85495" y="816610"/>
            <a:ext cx="7073265" cy="3953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005D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22" name="组合 1"/>
          <p:cNvGrpSpPr/>
          <p:nvPr/>
        </p:nvGrpSpPr>
        <p:grpSpPr bwMode="auto">
          <a:xfrm>
            <a:off x="2257425" y="2026719"/>
            <a:ext cx="4629150" cy="2372244"/>
            <a:chOff x="3030" y="3252"/>
            <a:chExt cx="8752" cy="4485"/>
          </a:xfrm>
        </p:grpSpPr>
        <p:pic>
          <p:nvPicPr>
            <p:cNvPr id="30724" name="图片 2" descr="矢量智能对象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30" y="3252"/>
              <a:ext cx="8752" cy="20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725" name="文本框 3"/>
            <p:cNvSpPr txBox="1">
              <a:spLocks noChangeArrowheads="1"/>
            </p:cNvSpPr>
            <p:nvPr/>
          </p:nvSpPr>
          <p:spPr bwMode="auto">
            <a:xfrm>
              <a:off x="4600" y="6750"/>
              <a:ext cx="5613" cy="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THANKS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30726" name="图片 1" descr="B6-22  43 PPT文档封面（二）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5" y="5557"/>
              <a:ext cx="8340" cy="5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510" y="1115087"/>
            <a:ext cx="2367709" cy="78204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2893" y="0"/>
            <a:ext cx="9144000" cy="662697"/>
            <a:chOff x="-2893" y="0"/>
            <a:chExt cx="9144000" cy="66269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93" y="0"/>
              <a:ext cx="9144000" cy="662697"/>
            </a:xfrm>
            <a:prstGeom prst="rect">
              <a:avLst/>
            </a:prstGeom>
          </p:spPr>
        </p:pic>
        <p:sp>
          <p:nvSpPr>
            <p:cNvPr id="51" name="文本框 2"/>
            <p:cNvSpPr txBox="1">
              <a:spLocks noChangeArrowheads="1"/>
            </p:cNvSpPr>
            <p:nvPr/>
          </p:nvSpPr>
          <p:spPr bwMode="auto">
            <a:xfrm>
              <a:off x="855344" y="132182"/>
              <a:ext cx="5695316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项目整体</a:t>
              </a: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结构</a:t>
              </a:r>
              <a:endParaRPr lang="zh-CN" altLang="en-US" sz="2000" b="1" dirty="0">
                <a:solidFill>
                  <a:srgbClr val="F29A7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864610" y="1038225"/>
            <a:ext cx="4836795" cy="326644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7205" y="1221740"/>
            <a:ext cx="3107690" cy="1290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300"/>
              </a:spcBef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    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项目分为三个模块，树莓派作为核心通过传感器读取数据、读取或生成二维码、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mysql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数据存取。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vgg16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模型通过树莓派采集的图像数据预测出视频类型。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flask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网页读取数据库，进行前端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展示。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文本框 1"/>
          <p:cNvSpPr txBox="1">
            <a:spLocks noChangeArrowheads="1"/>
          </p:cNvSpPr>
          <p:nvPr/>
        </p:nvSpPr>
        <p:spPr bwMode="auto">
          <a:xfrm>
            <a:off x="6451600" y="2265462"/>
            <a:ext cx="2101850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15D8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mysql</a:t>
            </a:r>
            <a:r>
              <a:rPr lang="zh-CN" altLang="en-US" sz="2000" b="1" dirty="0">
                <a:solidFill>
                  <a:srgbClr val="015D8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数据库</a:t>
            </a:r>
            <a:endParaRPr lang="zh-CN" altLang="en-US" sz="2000" b="1" dirty="0">
              <a:solidFill>
                <a:srgbClr val="015D8C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grpSp>
        <p:nvGrpSpPr>
          <p:cNvPr id="12291" name="组合 12"/>
          <p:cNvGrpSpPr/>
          <p:nvPr/>
        </p:nvGrpSpPr>
        <p:grpSpPr bwMode="auto">
          <a:xfrm>
            <a:off x="5716588" y="2300288"/>
            <a:ext cx="541337" cy="542925"/>
            <a:chOff x="9234" y="4827"/>
            <a:chExt cx="853" cy="855"/>
          </a:xfrm>
        </p:grpSpPr>
        <p:sp>
          <p:nvSpPr>
            <p:cNvPr id="7" name="椭圆 6"/>
            <p:cNvSpPr/>
            <p:nvPr/>
          </p:nvSpPr>
          <p:spPr>
            <a:xfrm>
              <a:off x="9317" y="4909"/>
              <a:ext cx="688" cy="690"/>
            </a:xfrm>
            <a:prstGeom prst="ellipse">
              <a:avLst/>
            </a:prstGeom>
            <a:solidFill>
              <a:srgbClr val="015D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noProof="1"/>
            </a:p>
          </p:txBody>
        </p:sp>
        <p:sp>
          <p:nvSpPr>
            <p:cNvPr id="9" name="椭圆 8"/>
            <p:cNvSpPr/>
            <p:nvPr/>
          </p:nvSpPr>
          <p:spPr>
            <a:xfrm>
              <a:off x="9234" y="4827"/>
              <a:ext cx="853" cy="855"/>
            </a:xfrm>
            <a:prstGeom prst="ellipse">
              <a:avLst/>
            </a:prstGeom>
            <a:noFill/>
            <a:ln>
              <a:solidFill>
                <a:srgbClr val="F29A76"/>
              </a:solidFill>
              <a:prstDash val="lgDashDot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29A76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noProof="1"/>
            </a:p>
          </p:txBody>
        </p:sp>
        <p:sp>
          <p:nvSpPr>
            <p:cNvPr id="12294" name="文本框 5"/>
            <p:cNvSpPr txBox="1">
              <a:spLocks noChangeArrowheads="1"/>
            </p:cNvSpPr>
            <p:nvPr/>
          </p:nvSpPr>
          <p:spPr bwMode="auto">
            <a:xfrm>
              <a:off x="9362" y="4843"/>
              <a:ext cx="673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0" hangingPunct="0"/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en-US" altLang="zh-CN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2893" y="0"/>
            <a:ext cx="9144000" cy="662697"/>
            <a:chOff x="-2893" y="0"/>
            <a:chExt cx="9144000" cy="66269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93" y="0"/>
              <a:ext cx="9144000" cy="662697"/>
            </a:xfrm>
            <a:prstGeom prst="rect">
              <a:avLst/>
            </a:prstGeom>
          </p:spPr>
        </p:pic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695324" y="132182"/>
              <a:ext cx="5695316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数据库</a:t>
              </a: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结构</a:t>
              </a:r>
              <a:endParaRPr lang="zh-CN" altLang="en-US" sz="2000" b="1" dirty="0">
                <a:solidFill>
                  <a:srgbClr val="F29A7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675" y="1435735"/>
            <a:ext cx="4200525" cy="25120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rcRect r="57103"/>
          <a:stretch>
            <a:fillRect/>
          </a:stretch>
        </p:blipFill>
        <p:spPr>
          <a:xfrm>
            <a:off x="94615" y="1435735"/>
            <a:ext cx="4152265" cy="251206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文本框 1"/>
          <p:cNvSpPr txBox="1">
            <a:spLocks noChangeArrowheads="1"/>
          </p:cNvSpPr>
          <p:nvPr/>
        </p:nvSpPr>
        <p:spPr bwMode="auto">
          <a:xfrm>
            <a:off x="6413500" y="2183185"/>
            <a:ext cx="2101850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hangingPunc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015D8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树莓派</a:t>
            </a:r>
            <a:endParaRPr lang="zh-CN" altLang="en-US" sz="2000" b="1" dirty="0">
              <a:solidFill>
                <a:srgbClr val="015D8C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grpSp>
        <p:nvGrpSpPr>
          <p:cNvPr id="19459" name="组合 12"/>
          <p:cNvGrpSpPr/>
          <p:nvPr/>
        </p:nvGrpSpPr>
        <p:grpSpPr bwMode="auto">
          <a:xfrm>
            <a:off x="5678488" y="2246313"/>
            <a:ext cx="541337" cy="963295"/>
            <a:chOff x="9234" y="4827"/>
            <a:chExt cx="853" cy="1517"/>
          </a:xfrm>
        </p:grpSpPr>
        <p:sp>
          <p:nvSpPr>
            <p:cNvPr id="7" name="椭圆 6"/>
            <p:cNvSpPr/>
            <p:nvPr/>
          </p:nvSpPr>
          <p:spPr>
            <a:xfrm>
              <a:off x="9317" y="4909"/>
              <a:ext cx="688" cy="690"/>
            </a:xfrm>
            <a:prstGeom prst="ellipse">
              <a:avLst/>
            </a:prstGeom>
            <a:solidFill>
              <a:srgbClr val="015D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noProof="1"/>
            </a:p>
          </p:txBody>
        </p:sp>
        <p:sp>
          <p:nvSpPr>
            <p:cNvPr id="9" name="椭圆 8"/>
            <p:cNvSpPr/>
            <p:nvPr/>
          </p:nvSpPr>
          <p:spPr>
            <a:xfrm>
              <a:off x="9234" y="4827"/>
              <a:ext cx="853" cy="855"/>
            </a:xfrm>
            <a:prstGeom prst="ellipse">
              <a:avLst/>
            </a:prstGeom>
            <a:noFill/>
            <a:ln>
              <a:solidFill>
                <a:srgbClr val="F29A76"/>
              </a:solidFill>
              <a:prstDash val="lgDashDot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29A76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noProof="1"/>
            </a:p>
          </p:txBody>
        </p:sp>
        <p:sp>
          <p:nvSpPr>
            <p:cNvPr id="19462" name="文本框 5"/>
            <p:cNvSpPr txBox="1">
              <a:spLocks noChangeArrowheads="1"/>
            </p:cNvSpPr>
            <p:nvPr/>
          </p:nvSpPr>
          <p:spPr bwMode="auto">
            <a:xfrm>
              <a:off x="9362" y="4843"/>
              <a:ext cx="673" cy="15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0" hangingPunct="0"/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eaLnBrk="0" hangingPunct="0"/>
              <a:endParaRPr lang="en-US" altLang="zh-CN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-152"/>
            <a:ext cx="9144000" cy="662697"/>
            <a:chOff x="-2893" y="0"/>
            <a:chExt cx="9144000" cy="66269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93" y="0"/>
              <a:ext cx="9144000" cy="662697"/>
            </a:xfrm>
            <a:prstGeom prst="rect">
              <a:avLst/>
            </a:prstGeom>
          </p:spPr>
        </p:pic>
        <p:sp>
          <p:nvSpPr>
            <p:cNvPr id="6" name="文本框 2"/>
            <p:cNvSpPr txBox="1">
              <a:spLocks noChangeArrowheads="1"/>
            </p:cNvSpPr>
            <p:nvPr/>
          </p:nvSpPr>
          <p:spPr bwMode="auto">
            <a:xfrm>
              <a:off x="598169" y="133452"/>
              <a:ext cx="5695316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树莓派</a:t>
              </a: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传感器</a:t>
              </a:r>
              <a:endParaRPr lang="zh-CN" altLang="en-US" sz="2000" b="1" dirty="0">
                <a:solidFill>
                  <a:srgbClr val="F29A7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8425" y="864870"/>
            <a:ext cx="1914525" cy="18338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540" y="960755"/>
            <a:ext cx="2457450" cy="164211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2330" y="2778125"/>
            <a:ext cx="2674620" cy="217424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69875" y="1053465"/>
            <a:ext cx="3107055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300"/>
              </a:spcBef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传感器共有三个：摄像头、温湿度传感器、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SGP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气体传感器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-152"/>
            <a:ext cx="9144000" cy="662697"/>
            <a:chOff x="-2893" y="0"/>
            <a:chExt cx="9144000" cy="66269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93" y="0"/>
              <a:ext cx="9144000" cy="662697"/>
            </a:xfrm>
            <a:prstGeom prst="rect">
              <a:avLst/>
            </a:prstGeom>
          </p:spPr>
        </p:pic>
        <p:sp>
          <p:nvSpPr>
            <p:cNvPr id="6" name="文本框 2"/>
            <p:cNvSpPr txBox="1">
              <a:spLocks noChangeArrowheads="1"/>
            </p:cNvSpPr>
            <p:nvPr/>
          </p:nvSpPr>
          <p:spPr bwMode="auto">
            <a:xfrm>
              <a:off x="636269" y="132182"/>
              <a:ext cx="5695316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树莓派</a:t>
              </a: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功能</a:t>
              </a:r>
              <a:endParaRPr lang="zh-CN" altLang="en-US" sz="2000" b="1" dirty="0">
                <a:solidFill>
                  <a:srgbClr val="F29A7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39115" y="951865"/>
            <a:ext cx="3187700" cy="22402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3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rich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包实现了前端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显示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  <a:p>
            <a:pPr marL="171450" indent="-171450" algn="l">
              <a:lnSpc>
                <a:spcPct val="13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pymysql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包实现数据库的增删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改查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  <a:p>
            <a:pPr marL="171450" indent="-171450" algn="l">
              <a:lnSpc>
                <a:spcPct val="13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opencv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实现摄像头的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调用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  <a:p>
            <a:pPr marL="171450" indent="-171450" algn="l">
              <a:lnSpc>
                <a:spcPct val="13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qrcode实现二维码的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生成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  <a:p>
            <a:pPr marL="171450" indent="-171450" algn="l">
              <a:lnSpc>
                <a:spcPct val="13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pyzbar实现二维码的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读取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  <a:p>
            <a:pPr marL="171450" indent="-171450" algn="l">
              <a:lnSpc>
                <a:spcPct val="13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socket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实现图片到服务器的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传输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  <a:p>
            <a:pPr marL="171450" indent="-171450" algn="l">
              <a:lnSpc>
                <a:spcPct val="13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threading与apscheduler实现每分钟自动向写入当前传感器读取到的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  <a:sym typeface="Arial" panose="020B0604020202020204" pitchFamily="34" charset="0"/>
              </a:rPr>
              <a:t>数据</a:t>
            </a:r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975" y="1035685"/>
            <a:ext cx="2758440" cy="18446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45" y="3254375"/>
            <a:ext cx="7748905" cy="16395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文本框 1"/>
          <p:cNvSpPr txBox="1">
            <a:spLocks noChangeArrowheads="1"/>
          </p:cNvSpPr>
          <p:nvPr/>
        </p:nvSpPr>
        <p:spPr bwMode="auto">
          <a:xfrm>
            <a:off x="6451600" y="2265462"/>
            <a:ext cx="2101850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015D8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VGG16</a:t>
            </a:r>
            <a:r>
              <a:rPr lang="zh-CN" altLang="en-US" sz="2000" b="1" dirty="0">
                <a:solidFill>
                  <a:srgbClr val="015D8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模型</a:t>
            </a:r>
            <a:endParaRPr lang="zh-CN" altLang="en-US" sz="2000" b="1" dirty="0">
              <a:solidFill>
                <a:srgbClr val="015D8C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grpSp>
        <p:nvGrpSpPr>
          <p:cNvPr id="12291" name="组合 12"/>
          <p:cNvGrpSpPr/>
          <p:nvPr/>
        </p:nvGrpSpPr>
        <p:grpSpPr bwMode="auto">
          <a:xfrm>
            <a:off x="5716588" y="2300288"/>
            <a:ext cx="541337" cy="542925"/>
            <a:chOff x="9234" y="4827"/>
            <a:chExt cx="853" cy="855"/>
          </a:xfrm>
        </p:grpSpPr>
        <p:sp>
          <p:nvSpPr>
            <p:cNvPr id="7" name="椭圆 6"/>
            <p:cNvSpPr/>
            <p:nvPr/>
          </p:nvSpPr>
          <p:spPr>
            <a:xfrm>
              <a:off x="9317" y="4909"/>
              <a:ext cx="688" cy="690"/>
            </a:xfrm>
            <a:prstGeom prst="ellipse">
              <a:avLst/>
            </a:prstGeom>
            <a:solidFill>
              <a:srgbClr val="015D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noProof="1"/>
            </a:p>
          </p:txBody>
        </p:sp>
        <p:sp>
          <p:nvSpPr>
            <p:cNvPr id="9" name="椭圆 8"/>
            <p:cNvSpPr/>
            <p:nvPr/>
          </p:nvSpPr>
          <p:spPr>
            <a:xfrm>
              <a:off x="9234" y="4827"/>
              <a:ext cx="853" cy="855"/>
            </a:xfrm>
            <a:prstGeom prst="ellipse">
              <a:avLst/>
            </a:prstGeom>
            <a:noFill/>
            <a:ln>
              <a:solidFill>
                <a:srgbClr val="F29A76"/>
              </a:solidFill>
              <a:prstDash val="lgDashDot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29A76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noProof="1"/>
            </a:p>
          </p:txBody>
        </p:sp>
        <p:sp>
          <p:nvSpPr>
            <p:cNvPr id="12294" name="文本框 5"/>
            <p:cNvSpPr txBox="1">
              <a:spLocks noChangeArrowheads="1"/>
            </p:cNvSpPr>
            <p:nvPr/>
          </p:nvSpPr>
          <p:spPr bwMode="auto">
            <a:xfrm>
              <a:off x="9362" y="4843"/>
              <a:ext cx="673" cy="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0" hangingPunct="0"/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zh-CN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-16572"/>
            <a:ext cx="9144000" cy="662697"/>
            <a:chOff x="-2893" y="0"/>
            <a:chExt cx="9144000" cy="662697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893" y="0"/>
              <a:ext cx="9144000" cy="662697"/>
            </a:xfrm>
            <a:prstGeom prst="rect">
              <a:avLst/>
            </a:prstGeom>
          </p:spPr>
        </p:pic>
        <p:sp>
          <p:nvSpPr>
            <p:cNvPr id="9" name="文本框 2"/>
            <p:cNvSpPr txBox="1">
              <a:spLocks noChangeArrowheads="1"/>
            </p:cNvSpPr>
            <p:nvPr/>
          </p:nvSpPr>
          <p:spPr bwMode="auto">
            <a:xfrm>
              <a:off x="598169" y="133452"/>
              <a:ext cx="5695316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rgbClr val="F29A76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宋体" panose="02010600030101010101" pitchFamily="2" charset="-122"/>
                </a:rPr>
                <a:t>数据集</a:t>
              </a:r>
              <a:endParaRPr lang="zh-CN" altLang="en-US" sz="2000" b="1" dirty="0">
                <a:solidFill>
                  <a:srgbClr val="F29A7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808990" y="1189990"/>
            <a:ext cx="333565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数据集采用</a:t>
            </a:r>
            <a:r>
              <a:rPr lang="en-US" altLang="zh-CN"/>
              <a:t>food-11</a:t>
            </a:r>
            <a:r>
              <a:rPr lang="zh-CN" altLang="en-US"/>
              <a:t>，数据集共包含16643 张图片，</a:t>
            </a:r>
            <a:r>
              <a:rPr lang="en-US" altLang="zh-CN"/>
              <a:t>11</a:t>
            </a:r>
            <a:r>
              <a:rPr lang="zh-CN" altLang="en-US"/>
              <a:t>个类别（Bread、Dairy product、Desser</a:t>
            </a:r>
            <a:r>
              <a:rPr lang="en-US" altLang="zh-CN"/>
              <a:t>t</a:t>
            </a:r>
            <a:r>
              <a:rPr lang="zh-CN" altLang="en-US"/>
              <a:t>、Egg、Fried food、Meat、Noodles-Pasta、Rice、Seafood、Soup、Vegetable-Fruit），其中训练集有9866张。</a:t>
            </a:r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2"/>
          <a:stretch>
            <a:fillRect/>
          </a:stretch>
        </p:blipFill>
        <p:spPr>
          <a:xfrm>
            <a:off x="4726940" y="996950"/>
            <a:ext cx="2117725" cy="17379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7068820" y="888365"/>
            <a:ext cx="1870710" cy="19551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图片 101"/>
          <p:cNvPicPr/>
          <p:nvPr/>
        </p:nvPicPr>
        <p:blipFill>
          <a:blip r:embed="rId4"/>
          <a:stretch>
            <a:fillRect/>
          </a:stretch>
        </p:blipFill>
        <p:spPr>
          <a:xfrm>
            <a:off x="4645025" y="2843530"/>
            <a:ext cx="2199640" cy="21094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" name="图片 102"/>
          <p:cNvPicPr/>
          <p:nvPr/>
        </p:nvPicPr>
        <p:blipFill>
          <a:blip r:embed="rId5"/>
          <a:stretch>
            <a:fillRect/>
          </a:stretch>
        </p:blipFill>
        <p:spPr>
          <a:xfrm>
            <a:off x="7068820" y="3025140"/>
            <a:ext cx="1856105" cy="19278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16740,&quot;width&quot;:24795}"/>
</p:tagLst>
</file>

<file path=ppt/tags/tag2.xml><?xml version="1.0" encoding="utf-8"?>
<p:tagLst xmlns:p="http://schemas.openxmlformats.org/presentationml/2006/main">
  <p:tag name="KSO_WM_UNIT_PLACING_PICTURE_USER_VIEWPORT" val="{&quot;height&quot;:20655,&quot;width&quot;:36960}"/>
</p:tagLst>
</file>

<file path=ppt/tags/tag3.xml><?xml version="1.0" encoding="utf-8"?>
<p:tagLst xmlns:p="http://schemas.openxmlformats.org/presentationml/2006/main">
  <p:tag name="KSO_WPP_MARK_KEY" val="fd8444a1-8c33-41b9-835e-fdbe6790b4d1"/>
  <p:tag name="COMMONDATA" val="eyJoZGlkIjoiZGMxMDAwNjE2ZmFmMWVmYmZmMDM3YzZmZDEyMGYxYWEifQ=="/>
</p:tagLst>
</file>

<file path=ppt/theme/theme1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红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CF241D"/>
      </a:accent1>
      <a:accent2>
        <a:srgbClr val="E50011"/>
      </a:accent2>
      <a:accent3>
        <a:srgbClr val="20BFDB"/>
      </a:accent3>
      <a:accent4>
        <a:srgbClr val="FF6665"/>
      </a:accent4>
      <a:accent5>
        <a:srgbClr val="AD241C"/>
      </a:accent5>
      <a:accent6>
        <a:srgbClr val="E97151"/>
      </a:accent6>
      <a:hlink>
        <a:srgbClr val="4472C4"/>
      </a:hlink>
      <a:folHlink>
        <a:srgbClr val="BFBFBF"/>
      </a:folHlink>
    </a:clrScheme>
    <a:fontScheme name="千图1">
      <a:majorFont>
        <a:latin typeface="Noto Sans S Chinese DemiLight"/>
        <a:ea typeface="Noto Sans S Chinese DemiLight"/>
        <a:cs typeface=""/>
      </a:majorFont>
      <a:minorFont>
        <a:latin typeface="Noto Sans S Chinese Light"/>
        <a:ea typeface="Noto Sans S Chinese Demi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75000"/>
          </a:schemeClr>
        </a:solidFill>
        <a:ln>
          <a:noFill/>
        </a:ln>
      </a:spPr>
      <a:bodyPr rot="0" spcFirstLastPara="0" vertOverflow="overflow" horzOverflow="overflow" vert="horz" wrap="square" lIns="64017" tIns="32009" rIns="64017" bIns="32009" numCol="1" spcCol="0" rtlCol="0" fromWordArt="0" anchor="ctr" anchorCtr="0" forceAA="0" compatLnSpc="1">
        <a:noAutofit/>
      </a:bodyPr>
      <a:lstStyle>
        <a:defPPr algn="ctr">
          <a:defRPr sz="1070">
            <a:solidFill>
              <a:schemeClr val="tx1">
                <a:lumMod val="75000"/>
                <a:lumOff val="25000"/>
              </a:schemeClr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2">
              <a:lumMod val="7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spcBef>
            <a:spcPts val="300"/>
          </a:spcBef>
          <a:defRPr sz="1200">
            <a:solidFill>
              <a:schemeClr val="tx1">
                <a:lumMod val="75000"/>
                <a:lumOff val="25000"/>
              </a:schemeClr>
            </a:solidFill>
            <a:latin typeface="Noto Sans S Chinese DemiLight" panose="020B0400000000000000" pitchFamily="34" charset="-122"/>
            <a:ea typeface="Noto Sans S Chinese DemiLight" panose="020B0400000000000000" pitchFamily="34" charset="-122"/>
            <a:sym typeface="Arial" panose="020B0604020202020204" pitchFamily="34" charset="0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625</Words>
  <Application>WPS 演示</Application>
  <PresentationFormat>全屏显示(16:9)</PresentationFormat>
  <Paragraphs>65</Paragraphs>
  <Slides>14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14</vt:i4>
      </vt:variant>
    </vt:vector>
  </HeadingPairs>
  <TitlesOfParts>
    <vt:vector size="39" baseType="lpstr">
      <vt:lpstr>Arial</vt:lpstr>
      <vt:lpstr>宋体</vt:lpstr>
      <vt:lpstr>Wingdings</vt:lpstr>
      <vt:lpstr>Calibri</vt:lpstr>
      <vt:lpstr>Calibri Light</vt:lpstr>
      <vt:lpstr>Calibri</vt:lpstr>
      <vt:lpstr>微软雅黑 Light</vt:lpstr>
      <vt:lpstr>Noto Sans S Chinese DemiLight</vt:lpstr>
      <vt:lpstr>微软雅黑</vt:lpstr>
      <vt:lpstr>黑体</vt:lpstr>
      <vt:lpstr>等线</vt:lpstr>
      <vt:lpstr>Arial</vt:lpstr>
      <vt:lpstr>Lato Hairline</vt:lpstr>
      <vt:lpstr>Segoe Print</vt:lpstr>
      <vt:lpstr>思源黑体 CN Heavy</vt:lpstr>
      <vt:lpstr>Lato Light</vt:lpstr>
      <vt:lpstr>思源黑体 CN Light</vt:lpstr>
      <vt:lpstr>Source Han Sans CN</vt:lpstr>
      <vt:lpstr>Lato Regular</vt:lpstr>
      <vt:lpstr>Arial Unicode MS</vt:lpstr>
      <vt:lpstr>Noto Sans S Chinese Light</vt:lpstr>
      <vt:lpstr>2_Office 主题</vt:lpstr>
      <vt:lpstr>1_Office 主题</vt:lpstr>
      <vt:lpstr>3_Office 主题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namula</dc:creator>
  <cp:lastModifiedBy>ㄓㄌㄊ</cp:lastModifiedBy>
  <cp:revision>26</cp:revision>
  <dcterms:created xsi:type="dcterms:W3CDTF">2017-07-03T10:48:00Z</dcterms:created>
  <dcterms:modified xsi:type="dcterms:W3CDTF">2024-06-04T13:24:30Z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2052-11.1.0.12165</vt:lpwstr>
  </property>
  <property fmtid="{D5CDD505-2E9C-101B-9397-08002B2CF9AE}" pid="3" name="ICV">
    <vt:lpwstr>122FE32D7A774D138765B7723B25B35A</vt:lpwstr>
  </property>
</Properties>
</file>